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4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2" r:id="rId3"/>
    <p:sldId id="293" r:id="rId4"/>
    <p:sldId id="296" r:id="rId5"/>
    <p:sldId id="309" r:id="rId6"/>
    <p:sldId id="258" r:id="rId7"/>
    <p:sldId id="313" r:id="rId8"/>
    <p:sldId id="314" r:id="rId9"/>
    <p:sldId id="315" r:id="rId10"/>
    <p:sldId id="263" r:id="rId11"/>
    <p:sldId id="291" r:id="rId12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8059"/>
    <a:srgbClr val="FFCF1D"/>
    <a:srgbClr val="E2CFF1"/>
    <a:srgbClr val="C7A1E3"/>
    <a:srgbClr val="B685DB"/>
    <a:srgbClr val="9953CD"/>
    <a:srgbClr val="AC74D6"/>
    <a:srgbClr val="C59EE2"/>
    <a:srgbClr val="9BE5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 UV</c:v>
                </c:pt>
              </c:strCache>
            </c:strRef>
          </c:tx>
          <c:spPr>
            <a:ln w="4064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Лист1!$A$3:$A$12</c:f>
              <c:numCache>
                <c:formatCode>General</c:formatCode>
                <c:ptCount val="10"/>
                <c:pt idx="0">
                  <c:v>200</c:v>
                </c:pt>
                <c:pt idx="1">
                  <c:v>225</c:v>
                </c:pt>
                <c:pt idx="2">
                  <c:v>250</c:v>
                </c:pt>
                <c:pt idx="3">
                  <c:v>275</c:v>
                </c:pt>
                <c:pt idx="4">
                  <c:v>300</c:v>
                </c:pt>
                <c:pt idx="5">
                  <c:v>325</c:v>
                </c:pt>
                <c:pt idx="6">
                  <c:v>350</c:v>
                </c:pt>
                <c:pt idx="7">
                  <c:v>375</c:v>
                </c:pt>
                <c:pt idx="8">
                  <c:v>400</c:v>
                </c:pt>
                <c:pt idx="9">
                  <c:v>425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FF-4707-A8C3-2A86677734E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LE UV и O3-free</c:v>
                </c:pt>
              </c:strCache>
            </c:strRef>
          </c:tx>
          <c:spPr>
            <a:ln w="4064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Лист1!$A$3:$A$12</c:f>
              <c:numCache>
                <c:formatCode>General</c:formatCode>
                <c:ptCount val="10"/>
                <c:pt idx="0">
                  <c:v>200</c:v>
                </c:pt>
                <c:pt idx="1">
                  <c:v>225</c:v>
                </c:pt>
                <c:pt idx="2">
                  <c:v>250</c:v>
                </c:pt>
                <c:pt idx="3">
                  <c:v>275</c:v>
                </c:pt>
                <c:pt idx="4">
                  <c:v>300</c:v>
                </c:pt>
                <c:pt idx="5">
                  <c:v>325</c:v>
                </c:pt>
                <c:pt idx="6">
                  <c:v>350</c:v>
                </c:pt>
                <c:pt idx="7">
                  <c:v>375</c:v>
                </c:pt>
                <c:pt idx="8">
                  <c:v>400</c:v>
                </c:pt>
                <c:pt idx="9">
                  <c:v>425</c:v>
                </c:pt>
              </c:numCache>
            </c:numRef>
          </c:cat>
          <c:val>
            <c:numRef>
              <c:f>Лист1!$C$2:$C$12</c:f>
              <c:numCache>
                <c:formatCode>General</c:formatCode>
                <c:ptCount val="11"/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BFF-4707-A8C3-2A86677734E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 LED UV</c:v>
                </c:pt>
              </c:strCache>
            </c:strRef>
          </c:tx>
          <c:spPr>
            <a:ln w="4064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Лист1!$A$3:$A$12</c:f>
              <c:numCache>
                <c:formatCode>General</c:formatCode>
                <c:ptCount val="10"/>
                <c:pt idx="0">
                  <c:v>200</c:v>
                </c:pt>
                <c:pt idx="1">
                  <c:v>225</c:v>
                </c:pt>
                <c:pt idx="2">
                  <c:v>250</c:v>
                </c:pt>
                <c:pt idx="3">
                  <c:v>275</c:v>
                </c:pt>
                <c:pt idx="4">
                  <c:v>300</c:v>
                </c:pt>
                <c:pt idx="5">
                  <c:v>325</c:v>
                </c:pt>
                <c:pt idx="6">
                  <c:v>350</c:v>
                </c:pt>
                <c:pt idx="7">
                  <c:v>375</c:v>
                </c:pt>
                <c:pt idx="8">
                  <c:v>400</c:v>
                </c:pt>
                <c:pt idx="9">
                  <c:v>425</c:v>
                </c:pt>
              </c:numCache>
            </c:numRef>
          </c:cat>
          <c:val>
            <c:numRef>
              <c:f>Лист1!$D$2:$D$12</c:f>
              <c:numCache>
                <c:formatCode>General</c:formatCode>
                <c:ptCount val="11"/>
                <c:pt idx="7">
                  <c:v>1</c:v>
                </c:pt>
                <c:pt idx="8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FF-4707-A8C3-2A8667773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8456048"/>
        <c:axId val="655270032"/>
      </c:lineChart>
      <c:catAx>
        <c:axId val="658456048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chemeClr val="tx1"/>
            </a:solidFill>
            <a:round/>
            <a:headEnd type="none"/>
            <a:tailEnd type="triangle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5270032"/>
        <c:crosses val="autoZero"/>
        <c:auto val="1"/>
        <c:lblAlgn val="ctr"/>
        <c:lblOffset val="100"/>
        <c:noMultiLvlLbl val="0"/>
      </c:catAx>
      <c:valAx>
        <c:axId val="6552700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ru-RU"/>
          </a:p>
        </c:txPr>
        <c:crossAx val="6584560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651DE-5F6B-49AA-8D81-DD30DB203854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EDBA96-32F2-4E14-82D7-982029FF5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469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50E1B-F903-4B7A-9BCF-CB18A50E9282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160A3-4789-40B1-993C-4AEB258701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738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A8F5BE-1062-4184-92A5-B9B7EF6D3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AE8238-7D9F-48F2-8712-4433A0BEEA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E423C6-50BE-433D-B984-01EE0291C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42DFE-B1A5-4A7D-91E2-A54B9864E128}" type="datetime1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97682D-7150-4279-A827-E172C74FB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E88AD2-80AD-4BE0-A78D-4F8E652C2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788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B54B9E-C66C-4C74-82BA-90452AED4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9B18B1B-BA9D-43AC-9A67-FABA92C57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8BBFFCC-CBD2-41F9-A7DE-6A6240961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A45BA-154B-4CFA-9AE5-E29744EE6D87}" type="datetime1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621F7B-6973-4ECF-96D2-A489752B1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B640112-A8EF-4FB1-AB94-9EC0D0E4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770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4D1682C-BD7E-4043-9FA4-C269F63960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2AEE504-9307-4671-AF58-DA458AE7C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6DE3C4-FEE3-42BB-8F7B-8EC5F0CC7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DA82E-2BDA-49DD-9632-34AF0D1F05F9}" type="datetime1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67A5BB-2E6A-4C49-8711-C6BE0B53E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29CFF2-6CDD-4C5A-85DF-B9C2A53C5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566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AB49E2-188A-4D7D-B838-3CC1E74CC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422774E-D17A-4297-84A3-4A8A10AF6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441528-7BF8-4E45-B821-9AF5C2D36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91186-38EE-4546-813C-BBF3D02C1140}" type="datetime1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C31AB0-3F98-43FB-B63F-6672AFC28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4F844C-9BA2-4177-9DAE-6342CE623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27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C4A0D-A3EB-4469-80CC-54CE863B1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6AFC130-30D2-4029-A0B0-9B5C8D9DA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36F1D9-B3B4-4E32-A698-9819C90D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B96B7-84B0-4AE1-BF60-7398111BC641}" type="datetime1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99418C-85D4-431E-A6CA-F4EB6EB5C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4B4833-46D7-42B6-80C8-24527B8B1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33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5EF7C-2276-4AED-B911-33F83AEC6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6C7B1D-BC0B-4B97-88E2-5C3CD55962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3F159DC-54C5-44DF-90C8-75CFF951D9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6B6CD1-791D-44EC-B0F8-69BAEA6A2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8C42-51C1-48BC-A241-0880A0A168C3}" type="datetime1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4E0135-F0FF-4C1A-B85F-6B0C535CF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E40A24-4CF3-46F3-B24A-3541BA040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053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3CF959-C3B5-4E61-A1CC-0DB015C17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2F3701-AAD4-4A89-844B-ED9751559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280727-3FD7-49E6-B9BC-C70C6738C4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2C24A59-2B49-433A-9649-8A4ED136CF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F2FD67-CCF7-4243-A584-AC39075C3F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976D70B-6462-47ED-A2BF-D277C2536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042E2-086C-4CE1-9E52-D0F6C9105CAF}" type="datetime1">
              <a:rPr lang="ru-RU" smtClean="0"/>
              <a:t>14.03.2023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2D05F0D-8DF3-4C8A-8979-6133A1CC1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868E4F-A63F-426A-9C43-6A12EC636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590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AA54B0-F356-484E-947A-65D5A8FE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A3B1864-2FAF-4DC7-A62A-031A71FEF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D7487-16B1-49B8-A68D-2A7C1A957D99}" type="datetime1">
              <a:rPr lang="ru-RU" smtClean="0"/>
              <a:t>14.03.2023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DAE3A54-A366-4B03-97B1-2C46F785E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A24FE73-982B-40A2-B57F-70DCBC923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483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781E18D-2364-47EC-8BEF-8863097C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22186-BEF9-4B5A-B042-DBBB8E586AF9}" type="datetime1">
              <a:rPr lang="ru-RU" smtClean="0"/>
              <a:t>14.03.2023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BB6B299-5B06-4269-BC77-5B41A1D36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C66976-96A6-4A20-B014-F835BF6E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492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C4F180-E8BD-453C-AEE2-C4A80C2F4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FCD86-9779-4A4A-A17A-52CAC4199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6FDA56-4F32-4FD4-AB9B-9213DB64E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BBA826-261F-4A98-9087-1EE87F89C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24C2B-C101-4E38-9F09-6B142362454E}" type="datetime1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054A6-0B4B-4599-A73B-E0E482387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1E5949-64A2-4E53-A348-1F16E5BBC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217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88433E-9AB3-4EAC-8614-1C20B8D16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40EBC1-A5BB-441B-BBC9-20FDA3EB22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6C1D9C-BCAE-4A4E-9FCC-281B1064F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A4B645-13A6-4A23-94D0-166815ED8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C8451-CA4B-40F2-AE58-6B69209147EC}" type="datetime1">
              <a:rPr lang="ru-RU" smtClean="0"/>
              <a:t>14.03.2023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7B288A-26B5-4136-A1A9-FD583D36B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A0441F-5E9B-4E84-BBFF-D12FD2BFB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61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7B114E-E3E7-4555-9354-8D7C5494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4D2076-7183-4FE9-9081-DD9D66502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342152-016F-4BD4-A007-821C5F26A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DFC66-F8B5-447D-A1A8-AD62CFAE839B}" type="datetime1">
              <a:rPr lang="ru-RU" smtClean="0"/>
              <a:t>14.03.2023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D03851-00D8-4C6E-A316-F511F74487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4272D9-94FB-4D4D-B0EC-7DC8FE68C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1D207-5F4C-4023-A056-CCFEAAC1BE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9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Word_Document.docx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2444" y="665825"/>
            <a:ext cx="10583937" cy="38795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Лаки серии </a:t>
            </a: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LABITEX UV LED</a:t>
            </a:r>
            <a:b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</a:t>
            </a:r>
            <a:r>
              <a:rPr lang="lv-LV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</a:t>
            </a:r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Отверждения</a:t>
            </a:r>
            <a:br>
              <a:rPr lang="ru-RU" sz="4200" dirty="0"/>
            </a:br>
            <a:endParaRPr lang="ru-RU" sz="4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10350-11C7-4866-AD3F-F235C997E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18" y="155819"/>
            <a:ext cx="1502673" cy="1398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94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60243"/>
            <a:ext cx="10515600" cy="1325563"/>
          </a:xfrm>
        </p:spPr>
        <p:txBody>
          <a:bodyPr>
            <a:noAutofit/>
          </a:bodyPr>
          <a:lstStyle/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Высокореактивные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лаки для технологии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br>
              <a:rPr lang="en-US" sz="3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18D91137-5BFA-4D13-83ED-1978D875C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73413" y="1690688"/>
            <a:ext cx="6637748" cy="4044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возможности лаков серии 			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LABITEX UV LED </a:t>
            </a:r>
            <a:endParaRPr lang="lv-LV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глянец лаковой пленки.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пленка лака на оттиске , использующего конкретную длину волны.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Нанесение лаков  через лакировальную секцию офсетной печатной машины 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флексографскую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секцию.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печати по лаку.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тиснения по лаку.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получения эффекта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Drip off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33555E4B-FF57-4D03-9199-D46D05CDA6FA}"/>
              </a:ext>
            </a:extLst>
          </p:cNvPr>
          <p:cNvSpPr txBox="1">
            <a:spLocks/>
          </p:cNvSpPr>
          <p:nvPr/>
        </p:nvSpPr>
        <p:spPr>
          <a:xfrm>
            <a:off x="4852102" y="3773165"/>
            <a:ext cx="3466487" cy="22675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400" dirty="0"/>
          </a:p>
        </p:txBody>
      </p:sp>
      <p:sp>
        <p:nvSpPr>
          <p:cNvPr id="14" name="Объект 5">
            <a:extLst>
              <a:ext uri="{FF2B5EF4-FFF2-40B4-BE49-F238E27FC236}">
                <a16:creationId xmlns:a16="http://schemas.microsoft.com/office/drawing/2014/main" id="{4FF4AF96-B0F9-4AAD-A805-5031F54ECC2A}"/>
              </a:ext>
            </a:extLst>
          </p:cNvPr>
          <p:cNvSpPr txBox="1">
            <a:spLocks/>
          </p:cNvSpPr>
          <p:nvPr/>
        </p:nvSpPr>
        <p:spPr>
          <a:xfrm>
            <a:off x="677334" y="3773165"/>
            <a:ext cx="3196079" cy="15421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95287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1673" y="1291781"/>
            <a:ext cx="8586216" cy="1826581"/>
          </a:xfrm>
        </p:spPr>
        <p:txBody>
          <a:bodyPr>
            <a:normAutofit/>
          </a:bodyPr>
          <a:lstStyle/>
          <a:p>
            <a:r>
              <a:rPr lang="ru-RU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внимание</a:t>
            </a:r>
            <a:r>
              <a:rPr lang="lv-LV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11</a:t>
            </a:fld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D48675-DF91-4385-BB87-8750EE85B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686" y="5443586"/>
            <a:ext cx="838095" cy="6190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872628A-CB44-42A2-A66A-CCFE33746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124" y="5328492"/>
            <a:ext cx="1590476" cy="780952"/>
          </a:xfrm>
          <a:prstGeom prst="rect">
            <a:avLst/>
          </a:prstGeom>
        </p:spPr>
      </p:pic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85C3424F-47AC-4B4D-B46C-4BF83A7213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857160"/>
              </p:ext>
            </p:extLst>
          </p:nvPr>
        </p:nvGraphicFramePr>
        <p:xfrm>
          <a:off x="2714625" y="5327650"/>
          <a:ext cx="6111875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Document" r:id="rId5" imgW="6239985" imgH="1044758" progId="Word.Document.12">
                  <p:embed/>
                </p:oleObj>
              </mc:Choice>
              <mc:Fallback>
                <p:oleObj name="Document" r:id="rId5" imgW="6239985" imgH="104475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714625" y="5327650"/>
                        <a:ext cx="6111875" cy="1017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94" name="Picture 22">
            <a:extLst>
              <a:ext uri="{FF2B5EF4-FFF2-40B4-BE49-F238E27FC236}">
                <a16:creationId xmlns:a16="http://schemas.microsoft.com/office/drawing/2014/main" id="{24210536-1ABC-402D-939D-32F2FD003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920" y="5408304"/>
            <a:ext cx="1317625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7287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C78CE6-80DE-42E9-B2D8-F37DB3F64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Современные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LED-UV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BB2251-518C-4970-8B4C-9684B5157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10" y="1825625"/>
            <a:ext cx="10403889" cy="4351338"/>
          </a:xfrm>
        </p:spPr>
        <p:txBody>
          <a:bodyPr>
            <a:normAutofit/>
          </a:bodyPr>
          <a:lstStyle/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достигнут значительный прогресс в коммерческом применении светодиодной </a:t>
            </a:r>
            <a:r>
              <a:rPr lang="lv-LV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LED-UV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технологии, что позволяет более широко использовать термочувствительные подложки и обеспечивает более экономичное общее </a:t>
            </a:r>
            <a:r>
              <a:rPr lang="lv-LV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отверждение за счет исключения необходимости применения громоздких конструкций для отвода тепла потоком охлаждающего воздуха.  </a:t>
            </a:r>
            <a:endParaRPr lang="lv-LV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преимущества включают:</a:t>
            </a:r>
            <a:endParaRPr lang="lv-LV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компактный, более тихий процесс с «мгновенной возможностью включения / выключения»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проблем с окружающей средой (т.е. отсутствие отходов ртути и выделения озона)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lv-LV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источников ультрафиолетового света (светодиодов) с гораздо более длительным сроком службы (20 000 часов против 2000 часов).</a:t>
            </a:r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9E0A61F-8A59-4E98-8DC2-0B9D28682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3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515" y="365360"/>
            <a:ext cx="10515600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Источники УФ-излучения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75745" y="1531589"/>
            <a:ext cx="4185623" cy="576262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УФ-лампы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75745" y="2107851"/>
            <a:ext cx="4185623" cy="2925504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Излучение паров металла под воздействием электричества или нагревания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Излучают широкий спектр длины волн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излучения зависит от металлов в лампе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Hg, Fe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жидкий металл (ртуть).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39315" y="1557479"/>
            <a:ext cx="4185618" cy="576262"/>
          </a:xfrm>
        </p:spPr>
        <p:txBody>
          <a:bodyPr/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Светодиоды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39315" y="2218378"/>
            <a:ext cx="4185617" cy="3304117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Излучает за счет пропускания тока через полупроводник.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Излучение в узком диапазоне длины волн.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 волны излучения зависит от химической природы полупроводника.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только из твердых частей.</a:t>
            </a:r>
          </a:p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3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663" y="4965108"/>
            <a:ext cx="2883658" cy="15180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2554" y="5033355"/>
            <a:ext cx="14745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УФ-лампа</a:t>
            </a: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   </a:t>
            </a:r>
            <a:r>
              <a:rPr lang="lv-LV" sz="1500" dirty="0">
                <a:solidFill>
                  <a:schemeClr val="accent1">
                    <a:lumMod val="75000"/>
                  </a:schemeClr>
                </a:solidFill>
              </a:rPr>
              <a:t>     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3181" y="4965108"/>
            <a:ext cx="2417886" cy="157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053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177" y="319088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accent3"/>
                </a:solidFill>
              </a:rPr>
              <a:t>           </a:t>
            </a:r>
            <a:r>
              <a:rPr lang="ru-RU" dirty="0"/>
              <a:t>Источники УФ-излучения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1776" y="1995401"/>
            <a:ext cx="4331186" cy="2496700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УФ лампам требуются рефлекторы, чтобы фокусировать УФ-свет на оттиске от всех направлений излучения лампы.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98166" y="1995401"/>
            <a:ext cx="4184034" cy="4240697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Светодиодам требуется качественная оптика, чтобы фокусировать рассеивающийся свет без потери мощности излучения.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4</a:t>
            </a:fld>
            <a:endParaRPr lang="ru-RU"/>
          </a:p>
        </p:txBody>
      </p:sp>
      <p:pic>
        <p:nvPicPr>
          <p:cNvPr id="6" name="Picture 3" descr="C:\Documents and Settings\kendrae\Desktop\LED presentation\Standard_Ray_Diagr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5" r="17346"/>
          <a:stretch>
            <a:fillRect/>
          </a:stretch>
        </p:blipFill>
        <p:spPr bwMode="auto">
          <a:xfrm>
            <a:off x="838200" y="3253289"/>
            <a:ext cx="4478338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C:\Documents and Settings\kendrae\Desktop\LED presentation\electronics_led_diagram ligh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977" y="3490912"/>
            <a:ext cx="20224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610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C7EAC-F4BE-49F9-8D53-01CA27055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LED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длин волн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D202F26-B5BB-494A-849F-0E50E1C7B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0650" y="2237184"/>
            <a:ext cx="8089061" cy="3572669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F2B60A4-3857-429E-82C2-7AFF51A4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463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43503"/>
            <a:ext cx="10515600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Ультрафиолетовый цвет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4554955"/>
              </p:ext>
            </p:extLst>
          </p:nvPr>
        </p:nvGraphicFramePr>
        <p:xfrm>
          <a:off x="1424933" y="1265983"/>
          <a:ext cx="8596312" cy="3265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805627"/>
              </p:ext>
            </p:extLst>
          </p:nvPr>
        </p:nvGraphicFramePr>
        <p:xfrm>
          <a:off x="1463978" y="4531697"/>
          <a:ext cx="8518222" cy="2082800"/>
        </p:xfrm>
        <a:graphic>
          <a:graphicData uri="http://schemas.openxmlformats.org/drawingml/2006/table">
            <a:tbl>
              <a:tblPr/>
              <a:tblGrid>
                <a:gridCol w="907163">
                  <a:extLst>
                    <a:ext uri="{9D8B030D-6E8A-4147-A177-3AD203B41FA5}">
                      <a16:colId xmlns:a16="http://schemas.microsoft.com/office/drawing/2014/main" val="986271350"/>
                    </a:ext>
                  </a:extLst>
                </a:gridCol>
                <a:gridCol w="2225387">
                  <a:extLst>
                    <a:ext uri="{9D8B030D-6E8A-4147-A177-3AD203B41FA5}">
                      <a16:colId xmlns:a16="http://schemas.microsoft.com/office/drawing/2014/main" val="2725553517"/>
                    </a:ext>
                  </a:extLst>
                </a:gridCol>
                <a:gridCol w="1091431">
                  <a:extLst>
                    <a:ext uri="{9D8B030D-6E8A-4147-A177-3AD203B41FA5}">
                      <a16:colId xmlns:a16="http://schemas.microsoft.com/office/drawing/2014/main" val="2216934063"/>
                    </a:ext>
                  </a:extLst>
                </a:gridCol>
                <a:gridCol w="2395479">
                  <a:extLst>
                    <a:ext uri="{9D8B030D-6E8A-4147-A177-3AD203B41FA5}">
                      <a16:colId xmlns:a16="http://schemas.microsoft.com/office/drawing/2014/main" val="2154055100"/>
                    </a:ext>
                  </a:extLst>
                </a:gridCol>
                <a:gridCol w="1898762">
                  <a:extLst>
                    <a:ext uri="{9D8B030D-6E8A-4147-A177-3AD203B41FA5}">
                      <a16:colId xmlns:a16="http://schemas.microsoft.com/office/drawing/2014/main" val="343468222"/>
                    </a:ext>
                  </a:extLst>
                </a:gridCol>
              </a:tblGrid>
              <a:tr h="77216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>
                            <a:noFill/>
                          </a:ln>
                        </a:rPr>
                        <a:t>UV-V</a:t>
                      </a:r>
                      <a:endParaRPr lang="ru-RU" sz="2000" b="1" dirty="0">
                        <a:ln>
                          <a:noFill/>
                        </a:ln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33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>
                            <a:noFill/>
                          </a:ln>
                        </a:rPr>
                        <a:t>UV-C</a:t>
                      </a:r>
                      <a:endParaRPr lang="ru-RU" sz="2000" b="1" dirty="0">
                        <a:ln>
                          <a:noFill/>
                        </a:ln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53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>
                            <a:noFill/>
                          </a:ln>
                        </a:rPr>
                        <a:t>UV-B</a:t>
                      </a:r>
                      <a:endParaRPr lang="ru-RU" sz="2000" b="1" dirty="0">
                        <a:ln>
                          <a:noFill/>
                        </a:ln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7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ln>
                            <a:noFill/>
                          </a:ln>
                        </a:rPr>
                        <a:t>UV-A</a:t>
                      </a:r>
                      <a:endParaRPr lang="ru-RU" sz="2000" b="1" dirty="0">
                        <a:ln>
                          <a:noFill/>
                        </a:ln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9EE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80000">
                          <a:srgbClr val="0070C0"/>
                        </a:gs>
                        <a:gs pos="90000">
                          <a:srgbClr val="002060"/>
                        </a:gs>
                        <a:gs pos="100000">
                          <a:srgbClr val="7030A0"/>
                        </a:gs>
                        <a:gs pos="40000">
                          <a:srgbClr val="FFFF00"/>
                        </a:gs>
                        <a:gs pos="50000">
                          <a:srgbClr val="92D050"/>
                        </a:gs>
                        <a:gs pos="60000">
                          <a:srgbClr val="00B050"/>
                        </a:gs>
                        <a:gs pos="70000">
                          <a:srgbClr val="00B0F0"/>
                        </a:gs>
                        <a:gs pos="30000">
                          <a:srgbClr val="FFC000"/>
                        </a:gs>
                        <a:gs pos="20000">
                          <a:srgbClr val="FF0000"/>
                        </a:gs>
                        <a:gs pos="10000">
                          <a:srgbClr val="C00000"/>
                        </a:gs>
                      </a:gsLst>
                      <a:lin ang="10800000" scaled="0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275052859"/>
                  </a:ext>
                </a:extLst>
              </a:tr>
              <a:tr h="772160"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ln>
                          <a:noFill/>
                        </a:ln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n>
                            <a:noFill/>
                          </a:ln>
                        </a:rPr>
                        <a:t>Высокая</a:t>
                      </a:r>
                      <a:r>
                        <a:rPr lang="ru-RU" sz="1600" b="1" baseline="0" dirty="0">
                          <a:ln>
                            <a:noFill/>
                          </a:ln>
                        </a:rPr>
                        <a:t> мощность излучения. </a:t>
                      </a:r>
                      <a:r>
                        <a:rPr lang="ru-RU" sz="1600" b="1" dirty="0">
                          <a:ln>
                            <a:noFill/>
                          </a:ln>
                        </a:rPr>
                        <a:t>Хорошее отверждение поверхности</a:t>
                      </a:r>
                      <a:r>
                        <a:rPr lang="en-US" sz="1600" b="1" baseline="0" dirty="0">
                          <a:ln>
                            <a:noFill/>
                          </a:ln>
                        </a:rPr>
                        <a:t> </a:t>
                      </a:r>
                      <a:endParaRPr lang="ru-RU" sz="1600" b="1" dirty="0">
                        <a:ln>
                          <a:noFill/>
                        </a:ln>
                      </a:endParaRPr>
                    </a:p>
                    <a:p>
                      <a:pPr algn="ctr"/>
                      <a:r>
                        <a:rPr lang="ru-RU" sz="1600" b="1" dirty="0">
                          <a:ln>
                            <a:noFill/>
                          </a:ln>
                        </a:rPr>
                        <a:t> 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>
                          <a:ln>
                            <a:noFill/>
                          </a:ln>
                        </a:rPr>
                        <a:t>Высокая проникающая способность. Отверждение в толстых слоях</a:t>
                      </a: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1" dirty="0">
                        <a:ln>
                          <a:noFill/>
                        </a:ln>
                      </a:endParaRPr>
                    </a:p>
                  </a:txBody>
                  <a:tcPr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Отверждение белых красок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9536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323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8A2E7-EAA1-4709-BC97-DF1F03DFC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Лаки ЛЕД УФ излучения с длиной волны 365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56DD68-A14D-432F-B0A2-97BEB9F868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847850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500" b="1" dirty="0"/>
              <a:t>	        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LABITEX UV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215 </a:t>
            </a:r>
            <a:r>
              <a:rPr lang="lv-LV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GS</a:t>
            </a:r>
            <a:endParaRPr lang="lv-LV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Глянцевый лак УФ-полимеризации, предназначен для отверждения при помощи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высокореактивной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сушки под лампами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H-UV, LED-UV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оборудовании с пиком волны 365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силикон. Не содержит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бензофенон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свойства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глянец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реактивность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Высокое скольжение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белизна пленки лака</a:t>
            </a:r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D063EE-6D46-4184-91C3-2C83D9D49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121" y="1847850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/>
              <a:t>	</a:t>
            </a:r>
            <a:r>
              <a:rPr lang="ru-RU" sz="1500" b="1" dirty="0"/>
              <a:t>	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LABITEX UV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lv-LV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LE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GS</a:t>
            </a:r>
            <a:endParaRPr lang="lv-LV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Глянцевый лак УФ-полимеризации, предназначен для отверждения при помощи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высокореактивной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сушки под лампами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H-UV, LED-UV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оборудовании с пиком волны 365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395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силикон. Не содержит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бензофенон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свойства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глянец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реактивность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Высокое скольжение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92BC8B-3CD5-4A96-B7EA-FAADB7A71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60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92BC8B-3CD5-4A96-B7EA-FAADB7A71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8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8A2E7-EAA1-4709-BC97-DF1F03DFCB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410368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Лаки ЛЕД УФ излучения с длиной волны 395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56DD68-A14D-432F-B0A2-97BEB9F868D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14905" y="1837354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b="1" dirty="0"/>
              <a:t>	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LABITEX UV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lv-LV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LE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GS</a:t>
            </a:r>
            <a:endParaRPr lang="lv-LV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Глянцевый лак УФ-полимеризации, предназначен для отверждения при помощи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высокореактивной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сушки под лампами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H-UV, LED-UV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оборудовании с пиком волны 365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395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силикон. Не содержит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бензофенон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свойства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глянец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реактивность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Высокое скольжение</a:t>
            </a:r>
          </a:p>
          <a:p>
            <a:endParaRPr lang="ru-RU" sz="1500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D063EE-6D46-4184-91C3-2C83D9D4911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130772" y="1825625"/>
            <a:ext cx="5223028" cy="43747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500" b="1" dirty="0"/>
              <a:t>		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LABITEX UV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217 </a:t>
            </a:r>
            <a:r>
              <a:rPr lang="lv-LV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GS</a:t>
            </a:r>
            <a:endParaRPr lang="lv-LV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Глянцевый лак УФ-полимеризации, предназначен для отверждения при помощи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высокореактивной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сушки под лампами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H-UV, LED-UV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оборудовании с пиком волны 395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силикон. Не содержит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бензофенон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свойства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глянец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реактивность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Высокое скольжение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Повышенная белизна пленки лака</a:t>
            </a:r>
          </a:p>
        </p:txBody>
      </p:sp>
    </p:spTree>
    <p:extLst>
      <p:ext uri="{BB962C8B-B14F-4D97-AF65-F5344CB8AC3E}">
        <p14:creationId xmlns:p14="http://schemas.microsoft.com/office/powerpoint/2010/main" val="3901016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98A2E7-EAA1-4709-BC97-DF1F03DF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10367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Лак матовый  ЛЕД УФ излучения с длиной  				волны 365 и  395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56DD68-A14D-432F-B0A2-97BEB9F868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984" y="2037348"/>
            <a:ext cx="5181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500" b="1" dirty="0"/>
              <a:t>	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LABITEX UV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218</a:t>
            </a:r>
            <a:r>
              <a:rPr lang="lv-LV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 </a:t>
            </a:r>
            <a:r>
              <a:rPr lang="lv-LV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lang="en-US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GS</a:t>
            </a:r>
            <a:endParaRPr lang="lv-LV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Глянцевый лак УФ-полимеризации, предназначен для отверждения при помощи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высокореактивной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сушки под лампами 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H-UV, LED-UV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оборудовании с пиком волны 365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395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содержит силикон. Не содержит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бензофенон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свойства материала: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матовость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реактивность</a:t>
            </a:r>
          </a:p>
          <a:p>
            <a:pPr lvl="0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touch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sz="1500" dirty="0"/>
              <a:t> </a:t>
            </a:r>
            <a:endParaRPr lang="ru-RU" sz="1500" dirty="0"/>
          </a:p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D063EE-6D46-4184-91C3-2C83D9D491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400" b="1" dirty="0"/>
              <a:t>	</a:t>
            </a:r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92BC8B-3CD5-4A96-B7EA-FAADB7A71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1D207-5F4C-4023-A056-CCFEAAC1BE71}" type="slidenum">
              <a:rPr lang="ru-RU" smtClean="0"/>
              <a:t>9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CA532A-7704-4989-844F-1FB5BABA5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251" y="2339761"/>
            <a:ext cx="4488721" cy="16334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768843-40DB-442A-B268-525B016EB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2251" y="4487387"/>
            <a:ext cx="2420322" cy="153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95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</TotalTime>
  <Words>659</Words>
  <Application>Microsoft Office PowerPoint</Application>
  <PresentationFormat>Широкоэкранный</PresentationFormat>
  <Paragraphs>114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 3</vt:lpstr>
      <vt:lpstr>Тема Office</vt:lpstr>
      <vt:lpstr>Document</vt:lpstr>
      <vt:lpstr>Лаки серии LABITEX UV LED     Материалы LED Отверждения </vt:lpstr>
      <vt:lpstr> Современные LED-UV технологии</vt:lpstr>
      <vt:lpstr>            Источники УФ-излучения</vt:lpstr>
      <vt:lpstr>           Источники УФ-излучения</vt:lpstr>
      <vt:lpstr>   LED спектр длин волн</vt:lpstr>
      <vt:lpstr>             Ультрафиолетовый цвет</vt:lpstr>
      <vt:lpstr>   Лаки ЛЕД УФ излучения с длиной волны 365</vt:lpstr>
      <vt:lpstr>   Лаки ЛЕД УФ излучения с длиной волны 395</vt:lpstr>
      <vt:lpstr>   Лак матовый  ЛЕД УФ излучения с длиной      волны 365 и  395</vt:lpstr>
      <vt:lpstr>Высокореактивные лаки для технологии UV LED </vt:lpstr>
      <vt:lpstr>Благодарим за внимание.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Материалы для современных технологий  УФ-отверждения</dc:title>
  <dc:creator>Svetlana Sedova</dc:creator>
  <cp:lastModifiedBy>Alexey Shlyamin @baltink.eu</cp:lastModifiedBy>
  <cp:revision>46</cp:revision>
  <dcterms:created xsi:type="dcterms:W3CDTF">2019-08-22T07:17:13Z</dcterms:created>
  <dcterms:modified xsi:type="dcterms:W3CDTF">2023-03-14T14:41:37Z</dcterms:modified>
</cp:coreProperties>
</file>